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19"/>
  </p:notesMasterIdLst>
  <p:handoutMasterIdLst>
    <p:handoutMasterId r:id="rId20"/>
  </p:handoutMasterIdLst>
  <p:sldIdLst>
    <p:sldId id="319" r:id="rId2"/>
    <p:sldId id="311" r:id="rId3"/>
    <p:sldId id="288" r:id="rId4"/>
    <p:sldId id="296" r:id="rId5"/>
    <p:sldId id="310" r:id="rId6"/>
    <p:sldId id="298" r:id="rId7"/>
    <p:sldId id="320" r:id="rId8"/>
    <p:sldId id="321" r:id="rId9"/>
    <p:sldId id="322" r:id="rId10"/>
    <p:sldId id="327" r:id="rId11"/>
    <p:sldId id="323" r:id="rId12"/>
    <p:sldId id="328" r:id="rId13"/>
    <p:sldId id="330" r:id="rId14"/>
    <p:sldId id="324" r:id="rId15"/>
    <p:sldId id="331" r:id="rId16"/>
    <p:sldId id="325" r:id="rId17"/>
    <p:sldId id="326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CC00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 medi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 mediu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 mediu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 mediu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 mediu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 mediu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Stil întunecat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Stil luminos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AC9B032-163C-4DA7-B821-06502466B948}" type="datetimeFigureOut">
              <a:rPr lang="en-US"/>
              <a:pPr>
                <a:defRPr/>
              </a:pPr>
              <a:t>12/10/2014</a:t>
            </a:fld>
            <a:endParaRPr lang="en-US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84B116E-D9F2-441D-97F4-841B1FB82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602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F7C5648-A780-4A01-B6E2-BE535B98367F}" type="datetimeFigureOut">
              <a:rPr lang="en-US"/>
              <a:pPr>
                <a:defRPr/>
              </a:pPr>
              <a:t>12/10/2014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noProof="0" smtClean="0"/>
              <a:t>Faceți clic pentru a edita stilurile de text Coordonator</a:t>
            </a:r>
          </a:p>
          <a:p>
            <a:pPr lvl="1"/>
            <a:r>
              <a:rPr lang="ro-RO" noProof="0" smtClean="0"/>
              <a:t>Al doilea nivel</a:t>
            </a:r>
          </a:p>
          <a:p>
            <a:pPr lvl="2"/>
            <a:r>
              <a:rPr lang="ro-RO" noProof="0" smtClean="0"/>
              <a:t>Al treilea nivel</a:t>
            </a:r>
          </a:p>
          <a:p>
            <a:pPr lvl="3"/>
            <a:r>
              <a:rPr lang="ro-RO" noProof="0" smtClean="0"/>
              <a:t>Al patrulea nivel</a:t>
            </a:r>
          </a:p>
          <a:p>
            <a:pPr lvl="4"/>
            <a:r>
              <a:rPr lang="ro-RO" noProof="0" smtClean="0"/>
              <a:t>Al cincilea nivel</a:t>
            </a:r>
            <a:endParaRPr lang="en-US" noProof="0" smtClean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E5ED2B7-40E1-40A9-BE59-D98344570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8825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ubstituent imagine diapozitiv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Substituent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ubstituent număr diapozitiv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B5DE5F-520C-4677-8125-8A5B8EA0BF99}" type="slidenum">
              <a:rPr lang="en-US"/>
              <a:pPr/>
              <a:t>1</a:t>
            </a:fld>
            <a:endParaRPr lang="en-US"/>
          </a:p>
        </p:txBody>
      </p:sp>
      <p:sp>
        <p:nvSpPr>
          <p:cNvPr id="28677" name="Substituent subsol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Substituent antet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9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</p:grpSp>
      <p:sp>
        <p:nvSpPr>
          <p:cNvPr id="16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89884-320A-48DE-A654-F96781B59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F0132-AD81-4ADE-A61D-EB039C389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A4BBC-729A-4035-8DAC-A2BA3E1B5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u, text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21437-46B6-440C-BB32-5F162FC67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395DE-F53F-44A2-9F36-40B79E531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97052-F72B-4E4A-B5A4-95EC3CE10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2E260-C165-4D2E-845E-42650FBB3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17A26-1FFC-40E6-9BC3-3CA95A0E8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6456B-9382-465D-9C7D-CBDE1B6D6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ECFB6-5194-44DA-8459-8CDBBD80D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11AEA-3529-4739-B484-2A55B2561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FE30B-5569-456F-B339-A7AE5CA86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9E061FC-7E9C-4BF2-AFCD-B8E5F1CA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36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15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153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  <p:sp>
            <p:nvSpPr>
              <p:cNvPr id="15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/>
              </a:p>
            </p:txBody>
          </p:sp>
        </p:grpSp>
        <p:sp>
          <p:nvSpPr>
            <p:cNvPr id="15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53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</p:grpSp>
      <p:sp>
        <p:nvSpPr>
          <p:cNvPr id="15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jpeg"/><Relationship Id="rId5" Type="http://schemas.openxmlformats.org/officeDocument/2006/relationships/image" Target="../media/image2.jpeg"/><Relationship Id="rId10" Type="http://schemas.openxmlformats.org/officeDocument/2006/relationships/image" Target="../media/image17.png"/><Relationship Id="rId4" Type="http://schemas.openxmlformats.org/officeDocument/2006/relationships/image" Target="../media/image1.emf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6.png"/><Relationship Id="rId12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.jpeg"/><Relationship Id="rId10" Type="http://schemas.openxmlformats.org/officeDocument/2006/relationships/image" Target="../media/image23.png"/><Relationship Id="rId4" Type="http://schemas.openxmlformats.org/officeDocument/2006/relationships/image" Target="../media/image1.emf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.jpeg"/><Relationship Id="rId10" Type="http://schemas.openxmlformats.org/officeDocument/2006/relationships/image" Target="../media/image30.jpeg"/><Relationship Id="rId4" Type="http://schemas.openxmlformats.org/officeDocument/2006/relationships/image" Target="../media/image1.emf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2.jpeg"/><Relationship Id="rId10" Type="http://schemas.openxmlformats.org/officeDocument/2006/relationships/image" Target="../media/image38.png"/><Relationship Id="rId4" Type="http://schemas.openxmlformats.org/officeDocument/2006/relationships/image" Target="../media/image1.emf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1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3.jpeg"/><Relationship Id="rId5" Type="http://schemas.openxmlformats.org/officeDocument/2006/relationships/image" Target="../media/image2.jpeg"/><Relationship Id="rId10" Type="http://schemas.openxmlformats.org/officeDocument/2006/relationships/image" Target="../media/image47.jpeg"/><Relationship Id="rId4" Type="http://schemas.openxmlformats.org/officeDocument/2006/relationships/image" Target="../media/image1.emf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ro.wikipedia.org/wiki/Soare" TargetMode="Externa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hyperlink" Target="http://ro.wikipedia.org/wiki/Apa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uwsp.edu/cnr/wcee/keep/Mod1/Whatis/energyresources.htm" TargetMode="Externa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ro-RO" sz="2000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400" dirty="0" smtClean="0">
                <a:solidFill>
                  <a:srgbClr val="FFCC00"/>
                </a:solidFill>
              </a:rPr>
              <a:t/>
            </a:r>
            <a:br>
              <a:rPr lang="en-US" sz="2400" dirty="0" smtClean="0">
                <a:solidFill>
                  <a:srgbClr val="FFCC00"/>
                </a:solidFill>
              </a:rPr>
            </a:br>
            <a:r>
              <a:rPr lang="en-US" sz="2400" dirty="0" smtClean="0">
                <a:solidFill>
                  <a:srgbClr val="FFCC00"/>
                </a:solidFill>
              </a:rPr>
              <a:t/>
            </a:r>
            <a:br>
              <a:rPr lang="en-US" sz="2400" dirty="0" smtClean="0">
                <a:solidFill>
                  <a:srgbClr val="FFCC00"/>
                </a:solidFill>
              </a:rPr>
            </a:br>
            <a:endParaRPr lang="en-US" sz="2400" dirty="0" smtClean="0">
              <a:solidFill>
                <a:srgbClr val="FFCC00"/>
              </a:solidFill>
            </a:endParaRP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9" r:id="rId4" imgW="13716000" imgH="914400" progId="">
                  <p:embed/>
                </p:oleObj>
              </mc:Choice>
              <mc:Fallback>
                <p:oleObj r:id="rId4" imgW="13716000" imgH="9144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ro-RO" sz="800" b="1">
                <a:cs typeface="Times New Roman" pitchFamily="18" charset="0"/>
              </a:rPr>
              <a:t>ŞCOALA GIMNAZIALĂ “LIVIU REBREANU”</a:t>
            </a:r>
            <a:endParaRPr lang="en-US" sz="900"/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ro-RO" sz="800" b="1">
                <a:cs typeface="Times New Roman" pitchFamily="18" charset="0"/>
              </a:rPr>
              <a:t>TÂRGU MUREŞ</a:t>
            </a:r>
            <a:endParaRPr lang="ro-RO"/>
          </a:p>
        </p:txBody>
      </p:sp>
      <p:sp>
        <p:nvSpPr>
          <p:cNvPr id="1030" name="Dreptunghi 8"/>
          <p:cNvSpPr>
            <a:spLocks noChangeArrowheads="1"/>
          </p:cNvSpPr>
          <p:nvPr/>
        </p:nvSpPr>
        <p:spPr bwMode="auto">
          <a:xfrm>
            <a:off x="762000" y="39624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>
              <a:solidFill>
                <a:srgbClr val="FFCC00"/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2590800" y="57912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35" name="Picture 5" descr="Sigla nou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5867400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 descr="poza"/>
          <p:cNvSpPr>
            <a:spLocks noChangeArrowheads="1"/>
          </p:cNvSpPr>
          <p:nvPr/>
        </p:nvSpPr>
        <p:spPr bwMode="auto">
          <a:xfrm>
            <a:off x="2362200" y="1143000"/>
            <a:ext cx="4457712" cy="2813042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28600" y="3886200"/>
            <a:ext cx="87119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onstantia" pitchFamily="18" charset="0"/>
              </a:rPr>
              <a:t>           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onstantia" pitchFamily="18" charset="0"/>
              </a:rPr>
              <a:t>„Şcoala viitorului - Inovaţie şi performanţă în dezvoltarea competenţelor pentru o viaţă de succes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onstantia" pitchFamily="18" charset="0"/>
              </a:rPr>
              <a:t>”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48768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Program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cofinanţat din FSE prin POSDRU 2007 – 2013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“Investeşte</a:t>
            </a:r>
            <a:r>
              <a:rPr kumimoji="0" lang="ro-RO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în oameni”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29718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r>
              <a:rPr lang="ro-RO" sz="2300" dirty="0" smtClean="0"/>
              <a:t>Învățăm și ne distrăm!</a:t>
            </a:r>
            <a:endParaRPr lang="en-US" sz="2300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8" name="Picture 7" descr="C:\Users\User-13\Desktop\luna septembrie\Vițchii_Silvia Agnes_septembrie _2014\VS_imagini_A.8\poze proiect sept A8\2014-10-06 16.01.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5138"/>
            <a:ext cx="2667000" cy="198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ser-13\Desktop\luna septembrie\Vițchii_Silvia Agnes_septembrie _2014\VS_imagini_A.8\poze proiect sept A8\2014-10-06 16.50.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32683"/>
            <a:ext cx="2324100" cy="198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User-13\Desktop\luna septembrie\Vițchii_Silvia Agnes_septembrie _2014\VS_imagini_A.8\poze proiect sept A8\P110072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7" y="3865851"/>
            <a:ext cx="231457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52" name="Picture 4" descr="C:\Users\User-13\AppData\Local\Temp\ksohtml\wpsA09D.tm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54815"/>
            <a:ext cx="24098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C:\Users\User-13\AppData\Local\Temp\ksohtml\wps187D.tm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2" y="4112556"/>
            <a:ext cx="24098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8686800" cy="2593099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endParaRPr lang="en-US" sz="2300" dirty="0" smtClean="0"/>
          </a:p>
          <a:p>
            <a:pPr algn="ctr">
              <a:buNone/>
              <a:defRPr/>
            </a:pPr>
            <a:r>
              <a:rPr lang="en-US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o-RO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o-RO" sz="2400" b="1" dirty="0" smtClean="0">
                <a:solidFill>
                  <a:srgbClr val="FFFF00"/>
                </a:solidFill>
                <a:effectLst/>
              </a:rPr>
              <a:t>Turnu </a:t>
            </a:r>
            <a:r>
              <a:rPr lang="ro-RO" sz="2400" b="1" dirty="0">
                <a:solidFill>
                  <a:srgbClr val="FFFF00"/>
                </a:solidFill>
                <a:effectLst/>
              </a:rPr>
              <a:t>Roşu – Cetate Verde</a:t>
            </a:r>
            <a:r>
              <a:rPr lang="ro-RO" sz="2400" b="1" dirty="0" smtClean="0">
                <a:solidFill>
                  <a:srgbClr val="FFFF00"/>
                </a:solidFill>
                <a:effectLst/>
              </a:rPr>
              <a:t>?</a:t>
            </a:r>
          </a:p>
          <a:p>
            <a:r>
              <a:rPr lang="ro-RO" sz="2400" dirty="0">
                <a:effectLst/>
              </a:rPr>
              <a:t>1</a:t>
            </a:r>
            <a:r>
              <a:rPr lang="ro-RO" sz="2400" dirty="0" smtClean="0">
                <a:effectLst/>
              </a:rPr>
              <a:t>. Să </a:t>
            </a:r>
            <a:r>
              <a:rPr lang="ro-RO" sz="2400" dirty="0">
                <a:effectLst/>
              </a:rPr>
              <a:t>ne cunoaștem localitatea</a:t>
            </a:r>
          </a:p>
          <a:p>
            <a:r>
              <a:rPr lang="ro-RO" sz="2400" dirty="0" smtClean="0">
                <a:effectLst/>
              </a:rPr>
              <a:t>2. Mediul </a:t>
            </a:r>
            <a:r>
              <a:rPr lang="ro-RO" sz="2400" dirty="0">
                <a:effectLst/>
              </a:rPr>
              <a:t>inconjurator si consecintele poluarii</a:t>
            </a:r>
          </a:p>
          <a:p>
            <a:r>
              <a:rPr lang="ro-RO" sz="2400" dirty="0">
                <a:effectLst/>
              </a:rPr>
              <a:t>3</a:t>
            </a:r>
            <a:r>
              <a:rPr lang="ro-RO" sz="2400" dirty="0" smtClean="0">
                <a:effectLst/>
              </a:rPr>
              <a:t>. Deseurile</a:t>
            </a:r>
            <a:r>
              <a:rPr lang="ro-RO" sz="2400" dirty="0">
                <a:effectLst/>
              </a:rPr>
              <a:t>, o problema de maxima actualitate</a:t>
            </a:r>
          </a:p>
          <a:p>
            <a:r>
              <a:rPr lang="ro-RO" sz="2400" b="1" i="1" dirty="0">
                <a:effectLst/>
              </a:rPr>
              <a:t>4</a:t>
            </a:r>
            <a:r>
              <a:rPr lang="ro-RO" sz="2400" b="1" i="1" dirty="0" smtClean="0">
                <a:effectLst/>
              </a:rPr>
              <a:t>. Ne </a:t>
            </a:r>
            <a:r>
              <a:rPr lang="ro-RO" sz="2400" b="1" i="1" dirty="0">
                <a:effectLst/>
              </a:rPr>
              <a:t>pasă sau nu?</a:t>
            </a:r>
            <a:endParaRPr lang="ro-RO" sz="2400" dirty="0">
              <a:effectLst/>
            </a:endParaRPr>
          </a:p>
          <a:p>
            <a:pPr marL="0" indent="0">
              <a:buNone/>
            </a:pPr>
            <a:endParaRPr lang="ro-RO" sz="2400" dirty="0">
              <a:effectLst/>
            </a:endParaRPr>
          </a:p>
          <a:p>
            <a:pPr algn="just">
              <a:buNone/>
              <a:defRPr/>
            </a:pPr>
            <a:endParaRPr lang="ro-RO" sz="24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7" name="Picture 6" descr="http://4.bp.blogspot.com/-AbtRz2PaONk/T5ErX6Y9SJI/AAAAAAAAA8A/O38PBVleD2I/s1600/images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35417"/>
            <a:ext cx="3048000" cy="197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www.adventurekids.ro/u/images/Articole_categorie_miniatura/00000263/00003339_medium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04" y="3352801"/>
            <a:ext cx="4191000" cy="2562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7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29718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r>
              <a:rPr lang="ro-RO" sz="2300" dirty="0" smtClean="0"/>
              <a:t>Învățăm și ne distrăm!</a:t>
            </a:r>
            <a:endParaRPr lang="en-US" sz="2300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0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55298" name="Picture 2" descr="C:\Users\User-13\AppData\Local\Temp\ksohtml\wps976.tm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" y="1828823"/>
            <a:ext cx="24669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-13\AppData\Local\Temp\ksohtml\wpsA09D.tm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3994360"/>
            <a:ext cx="24098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User-13\AppData\Local\Temp\ksohtml\wps1420.tmp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79" y="1792443"/>
            <a:ext cx="25527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User-13\AppData\Local\Temp\ksohtml\wpsF092.tm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792443"/>
            <a:ext cx="24288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User-13\AppData\Local\Temp\ksohtml\wps6CB8.tm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79" y="3994360"/>
            <a:ext cx="2476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C:\Users\User-13\AppData\Local\Temp\ksohtml\wpsB7E7.tmp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7" y="3737185"/>
            <a:ext cx="24860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14" y="2817600"/>
            <a:ext cx="3098800" cy="256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29718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r>
              <a:rPr lang="ro-RO" sz="2300" dirty="0" smtClean="0"/>
              <a:t>Învățăm și ne distrăm!</a:t>
            </a:r>
            <a:endParaRPr lang="en-US" sz="2300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9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8" name="Picture 7" descr="C:\Users\User-13\Desktop\luna octombrie\A.8_VS_octombrie_2014\foto\2014-11-10 17.48.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3" y="1713200"/>
            <a:ext cx="2019837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ser-13\Desktop\luna octombrie\A.8_VS_octombrie_2014\foto\2014-11-10 19.08.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20" y="1938338"/>
            <a:ext cx="202882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User-13\Desktop\luna octombrie\A.8_VS_octombrie_2014\foto\2014-11-17 18.06.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93" y="2032288"/>
            <a:ext cx="230314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User-13\Desktop\luna octombrie\A.8_VS_octombrie_2014\foto\2014-11-17 17.05.4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" y="3823989"/>
            <a:ext cx="2152015" cy="143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User-13\Desktop\luna octombrie\A.8_VS_octombrie_2014\foto\2014-11-17 18.29.2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640802"/>
            <a:ext cx="200025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User-13\Desktop\luna octombrie\A.8_VS_octombrie_2014\foto\2014-11-10 18.56.4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05" y="3702694"/>
            <a:ext cx="2343150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0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32004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endParaRPr lang="en-US" sz="2300" dirty="0" smtClean="0"/>
          </a:p>
          <a:p>
            <a:pPr algn="ctr">
              <a:buNone/>
              <a:defRPr/>
            </a:pPr>
            <a:r>
              <a:rPr lang="en-US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o-RO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o-RO" sz="2400" b="1" dirty="0" smtClean="0">
                <a:solidFill>
                  <a:srgbClr val="FFFF00"/>
                </a:solidFill>
                <a:effectLst/>
              </a:rPr>
              <a:t>Natura</a:t>
            </a:r>
            <a:r>
              <a:rPr lang="ro-RO" sz="2400" b="1" dirty="0">
                <a:solidFill>
                  <a:srgbClr val="FFFF00"/>
                </a:solidFill>
                <a:effectLst/>
              </a:rPr>
              <a:t>, o resursă inepuizabilă</a:t>
            </a:r>
            <a:r>
              <a:rPr lang="ro-RO" sz="2400" b="1" dirty="0" smtClean="0">
                <a:solidFill>
                  <a:srgbClr val="FFFF00"/>
                </a:solidFill>
                <a:effectLst/>
              </a:rPr>
              <a:t>?</a:t>
            </a:r>
          </a:p>
          <a:p>
            <a:pPr algn="just">
              <a:buNone/>
              <a:defRPr/>
            </a:pPr>
            <a:r>
              <a:rPr lang="ro-RO" sz="2400" dirty="0" smtClean="0">
                <a:effectLst/>
              </a:rPr>
              <a:t>  1. Ce </a:t>
            </a:r>
            <a:r>
              <a:rPr lang="ro-RO" sz="2400" dirty="0">
                <a:effectLst/>
              </a:rPr>
              <a:t>sunt resursele regenerabile- </a:t>
            </a:r>
            <a:r>
              <a:rPr lang="ro-RO" sz="2400" dirty="0" smtClean="0">
                <a:effectLst/>
              </a:rPr>
              <a:t>legislație</a:t>
            </a:r>
          </a:p>
          <a:p>
            <a:pPr algn="just">
              <a:buNone/>
              <a:defRPr/>
            </a:pPr>
            <a:r>
              <a:rPr lang="ro-RO" sz="2400" dirty="0" smtClean="0">
                <a:effectLst/>
              </a:rPr>
              <a:t>  2. Refolosim </a:t>
            </a:r>
            <a:r>
              <a:rPr lang="ro-RO" sz="2400" dirty="0">
                <a:effectLst/>
              </a:rPr>
              <a:t>uleiurile?</a:t>
            </a:r>
          </a:p>
          <a:p>
            <a:pPr algn="just">
              <a:buNone/>
              <a:defRPr/>
            </a:pPr>
            <a:r>
              <a:rPr lang="ro-RO" sz="2400" dirty="0" smtClean="0">
                <a:effectLst/>
              </a:rPr>
              <a:t>  3</a:t>
            </a:r>
            <a:r>
              <a:rPr lang="ro-RO" sz="2400" dirty="0">
                <a:effectLst/>
              </a:rPr>
              <a:t>. Apa : o sursa pretioasa</a:t>
            </a:r>
          </a:p>
          <a:p>
            <a:pPr algn="just">
              <a:buNone/>
              <a:defRPr/>
            </a:pPr>
            <a:r>
              <a:rPr lang="ro-RO" sz="2400" b="1" i="1" dirty="0" smtClean="0">
                <a:effectLst/>
              </a:rPr>
              <a:t> 4. Laboratorul </a:t>
            </a:r>
            <a:r>
              <a:rPr lang="ro-RO" sz="2400" b="1" i="1" dirty="0">
                <a:effectLst/>
              </a:rPr>
              <a:t>verde</a:t>
            </a:r>
            <a:endParaRPr lang="en-US" sz="23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1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7" name="Picture 8" descr="http://3.bp.blogspot.com/-WIpLtLVk2KU/Usu4ox2utuI/AAAAAAAADx0/doaD0DKqH7o/s1600/a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0" y="3837925"/>
            <a:ext cx="3048000" cy="200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famclub.ro/assets/galleries/2/010612_20321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4191000" cy="3096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1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29718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r>
              <a:rPr lang="ro-RO" sz="2300" dirty="0" smtClean="0"/>
              <a:t>Învățăm și ne distrăm!</a:t>
            </a:r>
            <a:endParaRPr lang="en-US" sz="2300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7" name="Picture 6" descr="C:\Users\User-13\Desktop\poze noiembrie\2014-11-28 18.14.0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96" y="4843165"/>
            <a:ext cx="189547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User-13\Desktop\poze noiembrie\2014-11-28 18.34.49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7" y="1801455"/>
            <a:ext cx="2181225" cy="144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ser-13\Desktop\poze noiembrie\2014-11-28 17.50.2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95634"/>
            <a:ext cx="2352675" cy="152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User-13\Desktop\poze noiembrie\2014-11-28 18.50.52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230" y="3584907"/>
            <a:ext cx="255206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 descr="C:\Users\User-13\AppData\Local\Temp\ksohtml\wpsF14D.tm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" y="3870481"/>
            <a:ext cx="28003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-13\AppData\Local\Temp\ksohtml\wpsD1EF.tmp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067752"/>
            <a:ext cx="23907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User-13\AppData\Local\Temp\ksohtml\wps595.tmp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9" y="1219200"/>
            <a:ext cx="2952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29718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endParaRPr lang="en-US" sz="2300" dirty="0" smtClean="0"/>
          </a:p>
          <a:p>
            <a:pPr algn="ctr">
              <a:buNone/>
              <a:defRPr/>
            </a:pPr>
            <a:r>
              <a:rPr lang="en-US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o-RO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ro-RO" sz="2400" b="1" dirty="0" smtClean="0">
                <a:solidFill>
                  <a:srgbClr val="FFFF00"/>
                </a:solidFill>
                <a:effectLst/>
              </a:rPr>
              <a:t>Reciclare Creativa</a:t>
            </a:r>
          </a:p>
          <a:p>
            <a:pPr algn="just">
              <a:buNone/>
              <a:defRPr/>
            </a:pPr>
            <a:r>
              <a:rPr lang="ro-RO" sz="2400" b="1" dirty="0" smtClean="0">
                <a:effectLst/>
              </a:rPr>
              <a:t>  1</a:t>
            </a:r>
            <a:r>
              <a:rPr lang="ro-RO" sz="2400" dirty="0" smtClean="0">
                <a:effectLst/>
              </a:rPr>
              <a:t>. </a:t>
            </a:r>
            <a:r>
              <a:rPr lang="ro-RO" sz="2400" b="1" i="1" dirty="0" smtClean="0">
                <a:effectLst/>
              </a:rPr>
              <a:t>Plasticul- </a:t>
            </a:r>
            <a:r>
              <a:rPr lang="ro-RO" sz="2400" b="1" i="1" dirty="0">
                <a:effectLst/>
              </a:rPr>
              <a:t>nevoie sau fiță</a:t>
            </a:r>
            <a:r>
              <a:rPr lang="ro-RO" sz="2400" b="1" i="1" dirty="0" smtClean="0">
                <a:effectLst/>
              </a:rPr>
              <a:t>?</a:t>
            </a:r>
          </a:p>
          <a:p>
            <a:pPr algn="just">
              <a:buNone/>
              <a:defRPr/>
            </a:pPr>
            <a:r>
              <a:rPr lang="ro-RO" sz="2400" b="1" i="1" dirty="0" smtClean="0">
                <a:effectLst/>
              </a:rPr>
              <a:t> 2. Pădurile</a:t>
            </a:r>
            <a:r>
              <a:rPr lang="ro-RO" sz="2400" b="1" i="1" dirty="0">
                <a:effectLst/>
              </a:rPr>
              <a:t>, o resursă numai de oxigen?</a:t>
            </a:r>
            <a:endParaRPr lang="ro-RO" sz="2400" dirty="0">
              <a:effectLst/>
            </a:endParaRPr>
          </a:p>
          <a:p>
            <a:pPr algn="just">
              <a:buNone/>
              <a:defRPr/>
            </a:pPr>
            <a:r>
              <a:rPr lang="ro-RO" sz="2400" b="1" i="1" dirty="0" smtClean="0">
                <a:effectLst/>
              </a:rPr>
              <a:t> 3. Colectam </a:t>
            </a:r>
            <a:r>
              <a:rPr lang="ro-RO" sz="2400" b="1" i="1" dirty="0">
                <a:effectLst/>
              </a:rPr>
              <a:t>si decoram... s</a:t>
            </a:r>
            <a:r>
              <a:rPr lang="ro-RO" sz="2400" b="1" i="1" dirty="0" smtClean="0">
                <a:effectLst/>
              </a:rPr>
              <a:t>ticla</a:t>
            </a:r>
          </a:p>
          <a:p>
            <a:pPr algn="just">
              <a:buNone/>
              <a:defRPr/>
            </a:pPr>
            <a:r>
              <a:rPr lang="ro-RO" sz="2400" b="1" i="1" dirty="0" smtClean="0">
                <a:effectLst/>
              </a:rPr>
              <a:t> 4</a:t>
            </a:r>
            <a:r>
              <a:rPr lang="ro-RO" sz="2400" b="1" i="1" dirty="0">
                <a:effectLst/>
              </a:rPr>
              <a:t>. STOP lipsei de imaginație!</a:t>
            </a:r>
            <a:endParaRPr lang="ro-RO" sz="2400" dirty="0">
              <a:effectLst/>
            </a:endParaRPr>
          </a:p>
          <a:p>
            <a:pPr algn="just">
              <a:buNone/>
              <a:defRPr/>
            </a:pPr>
            <a:endParaRPr lang="en-US" sz="23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5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7" name="Picture 12" descr="http://1.bp.blogspot.com/-WMPbaNJGk_c/UUyYPaVXY0I/AAAAAAAALwo/xOohkwc0gSQ/s640/Motiv_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revista-atelierul.ro/wp-content/uploads/2012/02/33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2106"/>
            <a:ext cx="2438400" cy="186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3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34" y="1281727"/>
            <a:ext cx="8686800" cy="29718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r>
              <a:rPr lang="ro-RO" sz="2300" dirty="0" smtClean="0"/>
              <a:t>Învățăm și ne distrăm!</a:t>
            </a:r>
            <a:endParaRPr lang="en-US" sz="2300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9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pic>
        <p:nvPicPr>
          <p:cNvPr id="9" name="Picture 8" descr="C:\Users\User-13\Desktop\poze decembrie\2014-11-24 17.17.3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1455"/>
            <a:ext cx="2295525" cy="170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User-13\Desktop\poze decembrie\2014-11-24 18.01.2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01455"/>
            <a:ext cx="1981200" cy="193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User-13\Desktop\poze decembrie\2014-12-05 17.50.0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855305"/>
            <a:ext cx="2952750" cy="194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User-13\Desktop\poze decembrie\2014-12-05 17.48.25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9" y="2008824"/>
            <a:ext cx="276161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User-13\Desktop\poze decembrie\2014-11-24 17.18.54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22" y="3941021"/>
            <a:ext cx="3276600" cy="1771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o-RO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ATELIERUL 8 „CETĂȚENIE ACTIVĂ„</a:t>
            </a:r>
          </a:p>
          <a:p>
            <a:pPr>
              <a:buNone/>
              <a:defRPr/>
            </a:pPr>
            <a:r>
              <a:rPr lang="ro-RO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o-RO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RESURSE REGENERABILE</a:t>
            </a:r>
          </a:p>
          <a:p>
            <a:pPr>
              <a:buNone/>
              <a:defRPr/>
            </a:pPr>
            <a:r>
              <a:rPr lang="ro-RO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Expert : prof. Vițchii Silvia Agnes</a:t>
            </a:r>
            <a:endParaRPr lang="en-US" sz="2800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52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7" y="3863181"/>
            <a:ext cx="24114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46" y="3230385"/>
            <a:ext cx="2483644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200px-La_nor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55179"/>
            <a:ext cx="22098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3" y="2749551"/>
            <a:ext cx="2592388" cy="17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2484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endParaRPr lang="en-US" sz="23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2300" dirty="0" smtClean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Resursele </a:t>
            </a:r>
            <a:r>
              <a:rPr lang="ro-RO" dirty="0"/>
              <a:t>regenerabile sunt în general resursele vii (pești, păduri, de exemplu), care pot să se refacă dacă nu sunt supravalorificate. </a:t>
            </a:r>
          </a:p>
          <a:p>
            <a:pPr>
              <a:buNone/>
              <a:defRPr/>
            </a:pPr>
            <a:r>
              <a:rPr lang="ro-RO" dirty="0"/>
              <a:t>	</a:t>
            </a:r>
            <a:r>
              <a:rPr lang="ro-RO" dirty="0" smtClean="0"/>
              <a:t>Resursele </a:t>
            </a:r>
            <a:r>
              <a:rPr lang="ro-RO" dirty="0"/>
              <a:t>regenerabile pot să se refacă și pot fi folosite pe termen nelimitat dacă sunt folosite rațional. Odată ce resursele regenerabile sunt consumate la o rată care depășește rata lor naturală de refacere, ele se vor diminua și în cele din urmă se vor epuiza.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1"/>
            <a:ext cx="6705600" cy="4572000"/>
          </a:xfrm>
        </p:spPr>
        <p:txBody>
          <a:bodyPr/>
          <a:lstStyle/>
          <a:p>
            <a:pPr algn="just">
              <a:buFont typeface="Wingdings" pitchFamily="2" charset="2"/>
              <a:buNone/>
              <a:defRPr/>
            </a:pPr>
            <a:r>
              <a:rPr lang="ro-RO" sz="1200" i="1" dirty="0" smtClean="0">
                <a:solidFill>
                  <a:srgbClr val="FFCC00"/>
                </a:solidFill>
                <a:effectLst/>
              </a:rPr>
              <a:t>		</a:t>
            </a:r>
            <a:endParaRPr lang="en-US" sz="1200" i="1" dirty="0" smtClean="0">
              <a:solidFill>
                <a:srgbClr val="FFCC00"/>
              </a:solidFill>
              <a:effectLst/>
            </a:endParaRPr>
          </a:p>
          <a:p>
            <a:pPr algn="ctr">
              <a:buNone/>
              <a:defRPr/>
            </a:pPr>
            <a:r>
              <a:rPr lang="en-US" sz="2400" b="1" i="1" dirty="0" smtClean="0">
                <a:solidFill>
                  <a:srgbClr val="FFCC00"/>
                </a:solidFill>
                <a:effectLst/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o-RO" sz="2800" dirty="0"/>
              <a:t>Surse regenerabile de energie</a:t>
            </a:r>
          </a:p>
          <a:p>
            <a:pPr eaLnBrk="1" hangingPunct="1">
              <a:defRPr/>
            </a:pPr>
            <a:r>
              <a:rPr lang="ro-RO" sz="2800" b="1" dirty="0"/>
              <a:t>Eoliană</a:t>
            </a:r>
          </a:p>
          <a:p>
            <a:pPr eaLnBrk="1" hangingPunct="1">
              <a:defRPr/>
            </a:pPr>
            <a:r>
              <a:rPr lang="ro-RO" sz="2800" b="1" dirty="0"/>
              <a:t>Solară</a:t>
            </a:r>
          </a:p>
          <a:p>
            <a:pPr eaLnBrk="1" hangingPunct="1">
              <a:defRPr/>
            </a:pPr>
            <a:r>
              <a:rPr lang="ro-RO" sz="2800" b="1" dirty="0"/>
              <a:t>Energia apei</a:t>
            </a:r>
          </a:p>
          <a:p>
            <a:pPr eaLnBrk="1" hangingPunct="1">
              <a:defRPr/>
            </a:pPr>
            <a:r>
              <a:rPr lang="ro-RO" sz="2800" b="1" dirty="0"/>
              <a:t>Geotermală</a:t>
            </a:r>
          </a:p>
          <a:p>
            <a:pPr eaLnBrk="1" hangingPunct="1">
              <a:defRPr/>
            </a:pPr>
            <a:r>
              <a:rPr lang="ro-RO" sz="2800" b="1" dirty="0"/>
              <a:t>Biomasă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00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686672" y="962025"/>
            <a:ext cx="8229600" cy="4525963"/>
          </a:xfrm>
        </p:spPr>
        <p:txBody>
          <a:bodyPr/>
          <a:lstStyle/>
          <a:p>
            <a:pPr algn="ctr">
              <a:buNone/>
              <a:defRPr/>
            </a:pPr>
            <a:r>
              <a:rPr lang="ro-RO" altLang="ro-RO" sz="2800" i="1" dirty="0"/>
              <a:t>Energia </a:t>
            </a:r>
            <a:r>
              <a:rPr lang="ro-RO" altLang="ro-RO" sz="2800" i="1" dirty="0" smtClean="0"/>
              <a:t>eoliană</a:t>
            </a:r>
            <a:endParaRPr lang="ro-RO" altLang="ro-RO" sz="2800" dirty="0" smtClean="0"/>
          </a:p>
          <a:p>
            <a:pPr algn="ctr">
              <a:defRPr/>
            </a:pPr>
            <a:r>
              <a:rPr lang="ro-RO" sz="2800" b="1" dirty="0" smtClean="0"/>
              <a:t>sursă </a:t>
            </a:r>
            <a:r>
              <a:rPr lang="ro-RO" sz="2800" b="1" dirty="0"/>
              <a:t>de energie generată prin puterea </a:t>
            </a:r>
            <a:r>
              <a:rPr lang="ro-RO" sz="2800" b="1" dirty="0" smtClean="0"/>
              <a:t>vântului</a:t>
            </a:r>
            <a:r>
              <a:rPr lang="ro-RO" altLang="ro-RO" sz="2800" dirty="0"/>
              <a:t/>
            </a:r>
            <a:br>
              <a:rPr lang="ro-RO" altLang="ro-RO" sz="2800" dirty="0"/>
            </a:br>
            <a:endParaRPr lang="ro-RO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4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r:id="rId4" imgW="13716000" imgH="914400" progId="">
                  <p:embed/>
                </p:oleObj>
              </mc:Choice>
              <mc:Fallback>
                <p:oleObj r:id="rId4" imgW="13716000" imgH="9144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858000" cy="369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387" y="1066799"/>
            <a:ext cx="8229600" cy="4800601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o-RO" altLang="ro-RO" sz="2400" b="1" i="1" dirty="0"/>
              <a:t>Energie </a:t>
            </a:r>
            <a:r>
              <a:rPr lang="ro-RO" altLang="ro-RO" sz="2400" b="1" i="1" dirty="0" smtClean="0"/>
              <a:t>solară</a:t>
            </a:r>
          </a:p>
          <a:p>
            <a:pPr eaLnBrk="1" hangingPunct="1">
              <a:defRPr/>
            </a:pPr>
            <a:r>
              <a:rPr lang="ro-RO" sz="2400" dirty="0"/>
              <a:t>energia direct produsă prin transferul energiei luminoase radiată de </a:t>
            </a:r>
            <a:r>
              <a:rPr lang="ro-RO" sz="2400" dirty="0">
                <a:hlinkClick r:id="rId3" tooltip="Soare"/>
              </a:rPr>
              <a:t>Soare</a:t>
            </a:r>
            <a:r>
              <a:rPr lang="ro-RO" sz="2400" dirty="0"/>
              <a:t>. </a:t>
            </a:r>
          </a:p>
          <a:p>
            <a:pPr eaLnBrk="1" hangingPunct="1">
              <a:buNone/>
              <a:defRPr/>
            </a:pPr>
            <a:endParaRPr lang="ro-RO" sz="2400" dirty="0"/>
          </a:p>
          <a:p>
            <a:pPr algn="ctr">
              <a:buNone/>
              <a:defRPr/>
            </a:pPr>
            <a:endParaRPr lang="en-US" sz="2400" b="1" i="1" dirty="0" smtClean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8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r:id="rId5" imgW="13716000" imgH="914400" progId="">
                  <p:embed/>
                </p:oleObj>
              </mc:Choice>
              <mc:Fallback>
                <p:oleObj r:id="rId5" imgW="13716000" imgH="9144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" descr="Colectoare solare (stânga) şi panouri solare (dreapta) integrate în acoperiş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8" y="3198168"/>
            <a:ext cx="3568641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3467099"/>
            <a:ext cx="35052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2484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endParaRPr lang="en-US" sz="23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2300" dirty="0" smtClean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9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en-US" dirty="0"/>
          </a:p>
        </p:txBody>
      </p:sp>
      <p:sp>
        <p:nvSpPr>
          <p:cNvPr id="7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81100"/>
            <a:ext cx="8374062" cy="3086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000" dirty="0" err="1" smtClean="0"/>
              <a:t>Energia</a:t>
            </a:r>
            <a:r>
              <a:rPr lang="en-GB" sz="4000" dirty="0" smtClean="0"/>
              <a:t> </a:t>
            </a:r>
            <a:r>
              <a:rPr lang="en-GB" sz="4000" dirty="0" err="1" smtClean="0"/>
              <a:t>apei</a:t>
            </a:r>
            <a:r>
              <a:rPr lang="ro-RO" sz="4000" dirty="0" smtClean="0"/>
              <a:t/>
            </a:r>
            <a:br>
              <a:rPr lang="ro-RO" sz="4000" dirty="0" smtClean="0"/>
            </a:br>
            <a:r>
              <a:rPr lang="ro-RO" sz="2400" dirty="0" smtClean="0"/>
              <a:t>capacitatea </a:t>
            </a:r>
            <a:r>
              <a:rPr lang="ro-RO" sz="2400" dirty="0" smtClean="0">
                <a:hlinkClick r:id="rId6" tooltip="Apa"/>
              </a:rPr>
              <a:t>apei</a:t>
            </a:r>
            <a:r>
              <a:rPr lang="ro-RO" sz="2400" dirty="0" smtClean="0"/>
              <a:t> de a </a:t>
            </a:r>
            <a:r>
              <a:rPr lang="ro-RO" sz="2400" dirty="0" err="1" smtClean="0"/>
              <a:t>acţiona</a:t>
            </a:r>
            <a:r>
              <a:rPr lang="ro-RO" sz="2400" dirty="0" smtClean="0"/>
              <a:t> cu o anumită </a:t>
            </a:r>
            <a:r>
              <a:rPr lang="ro-RO" sz="2400" dirty="0" err="1" smtClean="0"/>
              <a:t>forţă</a:t>
            </a:r>
            <a:r>
              <a:rPr lang="ro-RO" sz="2400" dirty="0" smtClean="0"/>
              <a:t> asupra corpurilor întâlnite în </a:t>
            </a:r>
            <a:r>
              <a:rPr lang="ro-RO" sz="2400" dirty="0" err="1" smtClean="0"/>
              <a:t>deplas</a:t>
            </a:r>
            <a:r>
              <a:rPr lang="en-GB" sz="2400" dirty="0" smtClean="0"/>
              <a:t>area</a:t>
            </a:r>
            <a:r>
              <a:rPr lang="ro-RO" sz="2400" dirty="0" smtClean="0"/>
              <a:t> sa</a:t>
            </a:r>
            <a:endParaRPr lang="ro-RO" sz="4000" dirty="0" smtClean="0"/>
          </a:p>
        </p:txBody>
      </p:sp>
      <p:pic>
        <p:nvPicPr>
          <p:cNvPr id="8" name="Picture 7" descr="200px-Trois_norias_hama19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17006"/>
            <a:ext cx="3352800" cy="205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200px-Hoover_d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2" y="3532619"/>
            <a:ext cx="3240088" cy="205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2484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o-RO" sz="2300" dirty="0" smtClean="0"/>
              <a:t>		</a:t>
            </a:r>
            <a:endParaRPr lang="en-US" sz="2300" dirty="0" smtClean="0"/>
          </a:p>
          <a:p>
            <a:pPr algn="ctr">
              <a:buNone/>
              <a:defRPr/>
            </a:pPr>
            <a:r>
              <a:rPr lang="en-US" sz="2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o-RO" sz="4000" dirty="0"/>
              <a:t>Energia geotermică</a:t>
            </a:r>
            <a:br>
              <a:rPr lang="ro-RO" sz="4000" dirty="0"/>
            </a:br>
            <a:r>
              <a:rPr lang="ro-RO" sz="2400" dirty="0">
                <a:latin typeface="Arial" charset="0"/>
                <a:hlinkClick r:id="rId3"/>
              </a:rPr>
              <a:t>reprezintă</a:t>
            </a:r>
            <a:r>
              <a:rPr lang="ro-RO" sz="2400" dirty="0">
                <a:latin typeface="Arial" charset="0"/>
              </a:rPr>
              <a:t> căldura </a:t>
            </a:r>
            <a:r>
              <a:rPr lang="ro-RO" sz="2400" dirty="0" err="1">
                <a:latin typeface="Arial" charset="0"/>
              </a:rPr>
              <a:t>conţinută</a:t>
            </a:r>
            <a:r>
              <a:rPr lang="ro-RO" sz="2400" dirty="0">
                <a:latin typeface="Arial" charset="0"/>
              </a:rPr>
              <a:t> </a:t>
            </a:r>
            <a:r>
              <a:rPr lang="ro-RO" sz="2400" dirty="0" smtClean="0">
                <a:latin typeface="Arial" charset="0"/>
              </a:rPr>
              <a:t>în </a:t>
            </a:r>
            <a:r>
              <a:rPr lang="ro-RO" sz="2400" dirty="0">
                <a:latin typeface="Arial" charset="0"/>
              </a:rPr>
              <a:t>fluidele </a:t>
            </a:r>
            <a:r>
              <a:rPr lang="ro-RO" sz="2400" dirty="0" err="1">
                <a:latin typeface="Arial" charset="0"/>
              </a:rPr>
              <a:t>şi</a:t>
            </a:r>
            <a:r>
              <a:rPr lang="ro-RO" sz="2400" dirty="0">
                <a:latin typeface="Arial" charset="0"/>
              </a:rPr>
              <a:t> rocile subterane</a:t>
            </a:r>
            <a:r>
              <a:rPr lang="ro-RO" sz="2400" dirty="0"/>
              <a:t> </a:t>
            </a:r>
            <a:endParaRPr lang="en-US" sz="2300" dirty="0" smtClean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3" r:id="rId4" imgW="13716000" imgH="914400" progId="">
                  <p:embed/>
                </p:oleObj>
              </mc:Choice>
              <mc:Fallback>
                <p:oleObj r:id="rId4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o-RO" dirty="0" smtClean="0"/>
              <a:t>	</a:t>
            </a:r>
            <a:endParaRPr lang="ro-RO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78839"/>
            <a:ext cx="30480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41578"/>
            <a:ext cx="51054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0800"/>
            <a:ext cx="7543800" cy="2971800"/>
          </a:xfrm>
        </p:spPr>
        <p:txBody>
          <a:bodyPr/>
          <a:lstStyle/>
          <a:p>
            <a:r>
              <a:rPr lang="en-US" sz="2400" dirty="0" smtClean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Prezentarea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normelor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s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tate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securitate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munc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tuirea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regulilor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grupului</a:t>
            </a:r>
            <a:endParaRPr lang="en-US" sz="2400" dirty="0">
              <a:solidFill>
                <a:srgbClr val="66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Confec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ţ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ionarea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ecusoane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Cet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ăţ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enie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o-RO" sz="2400" dirty="0">
                <a:solidFill>
                  <a:srgbClr val="66F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Casa mea, cetatea mea</a:t>
            </a:r>
            <a:r>
              <a:rPr lang="en-US" sz="2400" dirty="0" smtClean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vizionare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de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Pot fi 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cercet</a:t>
            </a:r>
            <a:r>
              <a:rPr lang="ro-RO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tor?</a:t>
            </a:r>
          </a:p>
          <a:p>
            <a:pPr>
              <a:buFont typeface="Wingdings" pitchFamily="2" charset="2"/>
              <a:buNone/>
              <a:defRPr/>
            </a:pPr>
            <a:endParaRPr lang="en-US" sz="23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0"/>
          <a:ext cx="9144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r:id="rId3" imgW="13716000" imgH="914400" progId="">
                  <p:embed/>
                </p:oleObj>
              </mc:Choice>
              <mc:Fallback>
                <p:oleObj r:id="rId3" imgW="1371600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438400" y="6019800"/>
          <a:ext cx="4162425" cy="771144"/>
        </p:xfrm>
        <a:graphic>
          <a:graphicData uri="http://schemas.openxmlformats.org/drawingml/2006/table">
            <a:tbl>
              <a:tblPr/>
              <a:tblGrid>
                <a:gridCol w="1563688"/>
                <a:gridCol w="1036637"/>
                <a:gridCol w="1562100"/>
              </a:tblGrid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“LIVIU REBREANU”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TÂRGU MUREŞ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ŞCOALA GIMNAZIALĂ “MATEI BASARAB”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ro-RO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TURNU ROŞU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" name="Picture 5" descr="D:\Claudia\Proiect Turnu Rosu, POSDRU\Sigla no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24563"/>
            <a:ext cx="71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157062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b="1" dirty="0" smtClean="0">
                <a:solidFill>
                  <a:srgbClr val="FFFF00"/>
                </a:solidFill>
              </a:rPr>
              <a:t>I. </a:t>
            </a:r>
            <a:r>
              <a:rPr lang="ro-RO" b="1" dirty="0" smtClean="0">
                <a:solidFill>
                  <a:srgbClr val="FFFF00"/>
                </a:solidFill>
              </a:rPr>
              <a:t>Noțiuni introductive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2328</TotalTime>
  <Words>392</Words>
  <Application>Microsoft Office PowerPoint</Application>
  <PresentationFormat>On-screen Show (4:3)</PresentationFormat>
  <Paragraphs>138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Constantia</vt:lpstr>
      <vt:lpstr>Garamond</vt:lpstr>
      <vt:lpstr>Times New Roman</vt:lpstr>
      <vt:lpstr>Wingdings</vt:lpstr>
      <vt:lpstr>Stream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Energia apei capacitatea apei de a acţiona cu o anumită forţă asupra corpurilor întâlnite în deplasarea 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User-13</cp:lastModifiedBy>
  <cp:revision>309</cp:revision>
  <cp:lastPrinted>1601-01-01T00:00:00Z</cp:lastPrinted>
  <dcterms:created xsi:type="dcterms:W3CDTF">1601-01-01T00:00:00Z</dcterms:created>
  <dcterms:modified xsi:type="dcterms:W3CDTF">2014-12-10T23:13:55Z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